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0"/>
  </p:notesMasterIdLst>
  <p:sldIdLst>
    <p:sldId id="515" r:id="rId2"/>
    <p:sldId id="517" r:id="rId3"/>
    <p:sldId id="523" r:id="rId4"/>
    <p:sldId id="790" r:id="rId5"/>
    <p:sldId id="791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295"/>
    <a:srgbClr val="1F1321"/>
    <a:srgbClr val="A23C33"/>
    <a:srgbClr val="AE461D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92362" autoAdjust="0"/>
  </p:normalViewPr>
  <p:slideViewPr>
    <p:cSldViewPr snapToGrid="0">
      <p:cViewPr>
        <p:scale>
          <a:sx n="75" d="100"/>
          <a:sy n="75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33612-4B4D-4B07-BD9B-3D1D233C2A74}" type="slidenum">
              <a:rPr lang="fa-IR" smtClean="0"/>
              <a:pPr/>
              <a:t>1</a:t>
            </a:fld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08271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1D869C-6E65-480A-97B6-3F37C26C4913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996A-148A-4C64-9568-E134E4471B4D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221-E537-4761-8A9A-B8318F25F493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4E73-F3AC-4622-8AE4-A470379CAD8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0289-4009-4BAF-A9FF-FA4550EB408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3814-DDAA-40C6-97FE-4B0A0F6D88F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4F8-026D-465B-BF14-1DF31CD6A0AA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FCA-19B3-4775-AAA8-1CAC3B3922CD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6419-3268-420C-A8CD-2B8BC3D1E416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79FC-CE63-4F22-8FD1-06B8CD184C26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2E72-1F53-435C-AED9-27162D51ABAD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CB8A-CD7A-4AAB-99E1-CFDEB27F80DC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3B2D-1E17-444C-9088-7CCBC1017AFA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E0-B7AE-4251-AC8D-81C08E866A17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73AF-2424-4581-BF8F-7C7C1CDE79DE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EF8-D257-4880-A531-A49F7EF0A73B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792-FCDF-458F-B6CB-340FA24F8F2B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2DC17-0012-452B-B22B-E5C3ADC8D3D8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981076"/>
            <a:ext cx="10477573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endParaRPr lang="fa-IR" sz="3200" b="1" dirty="0" smtClean="0">
              <a:solidFill>
                <a:srgbClr val="000066"/>
              </a:solidFill>
              <a:cs typeface="B Nazanin" pitchFamily="2" charset="-78"/>
            </a:endParaRPr>
          </a:p>
          <a:p>
            <a:pPr algn="ctr">
              <a:spcBef>
                <a:spcPct val="50000"/>
              </a:spcBef>
              <a:defRPr/>
            </a:pPr>
            <a:endParaRPr lang="fa-IR" sz="3200" b="1" dirty="0" smtClean="0">
              <a:solidFill>
                <a:srgbClr val="000066"/>
              </a:solidFill>
              <a:cs typeface="B Nazanin" pitchFamily="2" charset="-78"/>
            </a:endParaRPr>
          </a:p>
          <a:p>
            <a:pPr algn="ctr">
              <a:spcBef>
                <a:spcPct val="50000"/>
              </a:spcBef>
              <a:defRPr/>
            </a:pPr>
            <a:endParaRPr lang="en-US" sz="4800" dirty="0" smtClean="0">
              <a:solidFill>
                <a:srgbClr val="FF0000"/>
              </a:solidFill>
              <a:cs typeface="B Jadid" pitchFamily="2" charset="-7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a-IR" sz="4800" dirty="0" smtClean="0">
                <a:solidFill>
                  <a:srgbClr val="FF0000"/>
                </a:solidFill>
                <a:cs typeface="B Jadid" pitchFamily="2" charset="-78"/>
              </a:rPr>
              <a:t>بهداشت روان در محیط کار</a:t>
            </a:r>
            <a:endParaRPr lang="fa-IR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2  Nazanin"/>
              <a:cs typeface="B Jadid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8100" y="4114800"/>
            <a:ext cx="717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دکتر</a:t>
            </a:r>
            <a:r>
              <a:rPr lang="en-US" sz="4400" dirty="0" smtClean="0">
                <a:solidFill>
                  <a:srgbClr val="0070C0"/>
                </a:solidFill>
                <a:cs typeface="B Titr" pitchFamily="2" charset="-78"/>
              </a:rPr>
              <a:t> </a:t>
            </a:r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رضا برومند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71500"/>
            <a:ext cx="7213600" cy="20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سلامت روان چیست؟</a:t>
            </a:r>
            <a:endParaRPr lang="fa-IR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556000"/>
            <a:ext cx="601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lnSpc>
                <a:spcPct val="150000"/>
              </a:lnSpc>
            </a:pPr>
            <a:r>
              <a:rPr lang="fa-IR" sz="3600" b="1" dirty="0" smtClean="0">
                <a:cs typeface="B Traffic" panose="00000400000000000000" pitchFamily="2" charset="-78"/>
              </a:rPr>
              <a:t>شامل آسایش ذهنی ، احساس خود توانمندی ،کفایت وشناخت توانایی خود در محقق ساختن ظرفیت های شناختی و هیجانی خویش است </a:t>
            </a:r>
          </a:p>
          <a:p>
            <a:pPr algn="r" rtl="1" eaLnBrk="1" hangingPunct="1">
              <a:lnSpc>
                <a:spcPct val="150000"/>
              </a:lnSpc>
            </a:pPr>
            <a:endParaRPr lang="fa-IR" sz="3600" b="1" dirty="0" smtClean="0">
              <a:cs typeface="B Traffic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3050" lvl="0" indent="-273050" algn="ctr" rtl="1" eaLnBrk="1" hangingPunct="1">
              <a:spcBef>
                <a:spcPct val="20000"/>
              </a:spcBef>
            </a:pPr>
            <a:r>
              <a:rPr lang="fa-IR" sz="4400" b="1" dirty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  <a:t>مفهوم سلامت روان :</a:t>
            </a:r>
          </a:p>
        </p:txBody>
      </p:sp>
    </p:spTree>
    <p:extLst>
      <p:ext uri="{BB962C8B-B14F-4D97-AF65-F5344CB8AC3E}">
        <p14:creationId xmlns:p14="http://schemas.microsoft.com/office/powerpoint/2010/main" val="229858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066800"/>
          </a:xfrm>
        </p:spPr>
        <p:txBody>
          <a:bodyPr>
            <a:normAutofit fontScale="90000"/>
          </a:bodyPr>
          <a:lstStyle/>
          <a:p>
            <a:pPr marL="273050" lvl="0" indent="-273050" algn="ctr" rtl="1" eaLnBrk="1" hangingPunct="1">
              <a:spcBef>
                <a:spcPct val="20000"/>
              </a:spcBef>
            </a:pPr>
            <a:r>
              <a:rPr lang="fa-IR" sz="3600" b="1" dirty="0" smtClean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  <a:t/>
            </a:r>
            <a:br>
              <a:rPr lang="fa-IR" sz="3600" b="1" dirty="0" smtClean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</a:br>
            <a:r>
              <a:rPr lang="fa-IR" sz="3600" b="1" dirty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  <a:t/>
            </a:r>
            <a:br>
              <a:rPr lang="fa-IR" sz="3600" b="1" dirty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</a:br>
            <a:r>
              <a:rPr lang="fa-IR" sz="3600" b="1" dirty="0" smtClean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  <a:t/>
            </a:r>
            <a:br>
              <a:rPr lang="fa-IR" sz="3600" b="1" dirty="0" smtClean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</a:br>
            <a:r>
              <a:rPr lang="fa-IR" sz="3600" b="1" dirty="0" smtClean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  <a:t>یا </a:t>
            </a:r>
            <a:r>
              <a:rPr lang="fa-IR" sz="3600" b="1" dirty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  <a:t>به عبارتی سلامت روان حالتی از رفاه است که در آن فرد</a:t>
            </a:r>
            <a:br>
              <a:rPr lang="fa-IR" sz="3600" b="1" dirty="0">
                <a:solidFill>
                  <a:srgbClr val="FF0000"/>
                </a:solidFill>
                <a:latin typeface="Constantia"/>
                <a:cs typeface="B Traffic" panose="00000400000000000000" pitchFamily="2" charset="-78"/>
              </a:rPr>
            </a:b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r" rtl="1" eaLnBrk="1" hangingPunct="1"/>
            <a:endParaRPr lang="fa-IR" sz="2800" b="1" dirty="0" smtClean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lvl="0" algn="r" rtl="1" eaLnBrk="1" hangingPunct="1"/>
            <a:r>
              <a:rPr lang="fa-IR" sz="28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توانایی </a:t>
            </a:r>
            <a:r>
              <a:rPr lang="fa-IR" sz="2800" b="1" dirty="0">
                <a:solidFill>
                  <a:prstClr val="black"/>
                </a:solidFill>
                <a:cs typeface="B Traffic" panose="00000400000000000000" pitchFamily="2" charset="-78"/>
              </a:rPr>
              <a:t>هایش را باز می شناسد </a:t>
            </a:r>
          </a:p>
          <a:p>
            <a:pPr lvl="0" algn="r" rtl="1" eaLnBrk="1" hangingPunct="1"/>
            <a:r>
              <a:rPr lang="fa-IR" sz="28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قادر </a:t>
            </a:r>
            <a:r>
              <a:rPr lang="fa-IR" sz="2800" b="1" dirty="0">
                <a:solidFill>
                  <a:prstClr val="black"/>
                </a:solidFill>
                <a:cs typeface="B Traffic" panose="00000400000000000000" pitchFamily="2" charset="-78"/>
              </a:rPr>
              <a:t>است با استرس های معمول زندگی مدارا کند </a:t>
            </a:r>
          </a:p>
          <a:p>
            <a:pPr lvl="0" algn="r" rtl="1" eaLnBrk="1" hangingPunct="1"/>
            <a:r>
              <a:rPr lang="fa-IR" sz="28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از </a:t>
            </a:r>
            <a:r>
              <a:rPr lang="fa-IR" sz="2800" b="1" dirty="0">
                <a:solidFill>
                  <a:prstClr val="black"/>
                </a:solidFill>
                <a:cs typeface="B Traffic" panose="00000400000000000000" pitchFamily="2" charset="-78"/>
              </a:rPr>
              <a:t>نظر شغلی مفید و سازنده باشد ،</a:t>
            </a:r>
          </a:p>
          <a:p>
            <a:pPr lvl="0" algn="r" rtl="1" eaLnBrk="1" hangingPunct="1"/>
            <a:r>
              <a:rPr lang="fa-IR" sz="2800" b="1" dirty="0">
                <a:solidFill>
                  <a:prstClr val="black"/>
                </a:solidFill>
                <a:cs typeface="B Traffic" panose="00000400000000000000" pitchFamily="2" charset="-78"/>
              </a:rPr>
              <a:t>برای اجتماع خود نقشی ایفا کند </a:t>
            </a:r>
            <a:endParaRPr lang="fa-IR" sz="2800" b="1" dirty="0" smtClean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lvl="0" algn="r" rtl="1" eaLnBrk="1" hangingPunct="1"/>
            <a:r>
              <a:rPr lang="fa-IR" sz="28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Traffic" panose="00000400000000000000" pitchFamily="2" charset="-78"/>
              </a:rPr>
              <a:t>با دیگران مشارکت و همکاری داشته باشد </a:t>
            </a:r>
            <a:endParaRPr lang="fa-IR" sz="2800" b="1" dirty="0" smtClean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lvl="0" algn="r" rtl="1" eaLnBrk="1" hangingPunct="1"/>
            <a:r>
              <a:rPr lang="fa-IR" sz="28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دارای </a:t>
            </a:r>
            <a:r>
              <a:rPr lang="fa-IR" sz="2800" b="1" dirty="0">
                <a:solidFill>
                  <a:prstClr val="black"/>
                </a:solidFill>
                <a:cs typeface="B Traffic" panose="00000400000000000000" pitchFamily="2" charset="-78"/>
              </a:rPr>
              <a:t>سلامت معنوی باشد.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4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 eaLnBrk="1" hangingPunct="1"/>
            <a:r>
              <a:rPr lang="fa-IR" sz="4400" b="1" dirty="0">
                <a:solidFill>
                  <a:srgbClr val="CC0000"/>
                </a:solidFill>
                <a:cs typeface="B Traffic" panose="00000400000000000000" pitchFamily="2" charset="-78"/>
              </a:rPr>
              <a:t>وبطور خلاصه </a:t>
            </a:r>
            <a:r>
              <a:rPr lang="fa-IR" sz="4400" b="1" dirty="0" smtClean="0">
                <a:solidFill>
                  <a:srgbClr val="CC0000"/>
                </a:solidFill>
                <a:cs typeface="B Traffic" panose="00000400000000000000" pitchFamily="2" charset="-78"/>
              </a:rPr>
              <a:t>:</a:t>
            </a:r>
          </a:p>
          <a:p>
            <a:pPr lvl="0" algn="r" rtl="1" eaLnBrk="1" hangingPunct="1"/>
            <a:r>
              <a:rPr lang="fa-IR" sz="44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حال </a:t>
            </a:r>
            <a:r>
              <a:rPr lang="fa-IR" sz="4400" b="1" dirty="0">
                <a:solidFill>
                  <a:prstClr val="black"/>
                </a:solidFill>
                <a:cs typeface="B Traffic" panose="00000400000000000000" pitchFamily="2" charset="-78"/>
              </a:rPr>
              <a:t>خوب </a:t>
            </a:r>
            <a:endParaRPr lang="fa-IR" sz="4400" b="1" dirty="0" smtClean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lvl="0" algn="r" rtl="1" eaLnBrk="1" hangingPunct="1"/>
            <a:r>
              <a:rPr lang="fa-IR" sz="44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       فکر </a:t>
            </a:r>
            <a:r>
              <a:rPr lang="fa-IR" sz="4400" b="1" dirty="0">
                <a:solidFill>
                  <a:prstClr val="black"/>
                </a:solidFill>
                <a:cs typeface="B Traffic" panose="00000400000000000000" pitchFamily="2" charset="-78"/>
              </a:rPr>
              <a:t>خوب </a:t>
            </a:r>
            <a:endParaRPr lang="fa-IR" sz="4400" b="1" dirty="0" smtClean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lvl="0" algn="r" rtl="1" eaLnBrk="1" hangingPunct="1"/>
            <a:r>
              <a:rPr lang="fa-IR" sz="44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                        رفتار </a:t>
            </a:r>
            <a:r>
              <a:rPr lang="fa-IR" sz="4400" b="1" dirty="0">
                <a:solidFill>
                  <a:prstClr val="black"/>
                </a:solidFill>
                <a:cs typeface="B Traffic" panose="00000400000000000000" pitchFamily="2" charset="-78"/>
              </a:rPr>
              <a:t>خوب</a:t>
            </a:r>
            <a:endParaRPr lang="en-US" sz="4400" b="1" dirty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algn="r" rtl="1"/>
            <a:endParaRPr lang="fa-IR" sz="4400" dirty="0">
              <a:cs typeface="B Traffic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735263"/>
            <a:ext cx="26193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711200" y="457201"/>
            <a:ext cx="10363200" cy="13874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اختلالات روانی در محیط کار</a:t>
            </a:r>
            <a:r>
              <a:rPr lang="fa-IR" sz="2800" dirty="0" smtClean="0">
                <a:solidFill>
                  <a:schemeClr val="hlink"/>
                </a:solidFill>
                <a:cs typeface="B Titr" pitchFamily="2" charset="-78"/>
              </a:rPr>
              <a:t/>
            </a:r>
            <a:br>
              <a:rPr lang="fa-IR" sz="2800" dirty="0" smtClean="0">
                <a:solidFill>
                  <a:schemeClr val="hlink"/>
                </a:solidFill>
                <a:cs typeface="B Titr" pitchFamily="2" charset="-78"/>
              </a:rPr>
            </a:br>
            <a:endParaRPr lang="en-US" sz="3200" dirty="0" smtClean="0">
              <a:cs typeface="B Titr" pitchFamily="2" charset="-78"/>
            </a:endParaRPr>
          </a:p>
        </p:txBody>
      </p:sp>
      <p:pic>
        <p:nvPicPr>
          <p:cNvPr id="47108" name="Picture 3" descr="ec58b5ae37027923b2aa490424b829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33600"/>
            <a:ext cx="4978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کاهش فشار عصبی ناشی از کا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057400"/>
            <a:ext cx="264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43400"/>
            <a:ext cx="482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9615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وقتی که فرد دچار اختلال روانی است  </a:t>
            </a:r>
            <a:endParaRPr lang="fa-IR" sz="40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Traffic" panose="00000400000000000000" pitchFamily="2" charset="-78"/>
              </a:rPr>
              <a:t>1- اختلال در سیستم شناختی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Traffic" panose="00000400000000000000" pitchFamily="2" charset="-78"/>
              </a:rPr>
              <a:t>2- اختلال در عواطف و احساسات</a:t>
            </a:r>
            <a:endParaRPr lang="fa-IR" sz="4000" b="1" dirty="0">
              <a:cs typeface="B Traffic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740024"/>
            <a:ext cx="2762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raffic" panose="00000400000000000000" pitchFamily="2" charset="-78"/>
              </a:rPr>
              <a:t>تعریف بهداشت</a:t>
            </a:r>
            <a:endParaRPr lang="fa-IR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4400" b="1" dirty="0" smtClean="0">
                <a:cs typeface="B Traffic" panose="00000400000000000000" pitchFamily="2" charset="-78"/>
              </a:rPr>
              <a:t>بهتر داشتن </a:t>
            </a:r>
          </a:p>
          <a:p>
            <a:pPr algn="r" rtl="1"/>
            <a:r>
              <a:rPr lang="fa-IR" sz="4400" b="1" dirty="0" smtClean="0">
                <a:cs typeface="B Traffic" panose="00000400000000000000" pitchFamily="2" charset="-78"/>
              </a:rPr>
              <a:t>1- جسم</a:t>
            </a:r>
          </a:p>
          <a:p>
            <a:pPr algn="r" rtl="1"/>
            <a:r>
              <a:rPr lang="fa-IR" sz="4400" b="1" dirty="0" smtClean="0">
                <a:cs typeface="B Traffic" panose="00000400000000000000" pitchFamily="2" charset="-78"/>
              </a:rPr>
              <a:t>2-روان</a:t>
            </a:r>
          </a:p>
          <a:p>
            <a:pPr algn="r" rtl="1"/>
            <a:r>
              <a:rPr lang="fa-IR" sz="4400" b="1" dirty="0" smtClean="0">
                <a:cs typeface="B Traffic" panose="00000400000000000000" pitchFamily="2" charset="-78"/>
              </a:rPr>
              <a:t>روان شامل : شناخت     و     عواطف</a:t>
            </a:r>
          </a:p>
          <a:p>
            <a:pPr algn="r" rtl="1"/>
            <a:endParaRPr lang="fa-IR" sz="4400" b="1" dirty="0">
              <a:cs typeface="B Traffic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925763"/>
            <a:ext cx="34559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1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b="1" i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رواني </a:t>
            </a:r>
            <a:r>
              <a:rPr lang="en-US" sz="4000" b="1" i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  : </a:t>
            </a:r>
            <a:r>
              <a:rPr lang="en-US" sz="40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WHO</a:t>
            </a:r>
            <a:endParaRPr lang="en-US" sz="40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601" y="2641070"/>
            <a:ext cx="9601196" cy="331893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Traffic" panose="00000400000000000000" pitchFamily="2" charset="-78"/>
              </a:rPr>
              <a:t>سلامتي : رفاه كامل جسمي، </a:t>
            </a:r>
            <a:r>
              <a:rPr lang="fa-IR" sz="2800" b="1" dirty="0" smtClean="0">
                <a:cs typeface="B Traffic" panose="00000400000000000000" pitchFamily="2" charset="-78"/>
              </a:rPr>
              <a:t>روانی </a:t>
            </a:r>
            <a:r>
              <a:rPr lang="fa-IR" sz="2800" b="1" dirty="0">
                <a:cs typeface="B Traffic" panose="00000400000000000000" pitchFamily="2" charset="-78"/>
              </a:rPr>
              <a:t>و اجتماعي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Traffic" panose="00000400000000000000" pitchFamily="2" charset="-78"/>
              </a:rPr>
              <a:t>سلامت فكر: قابليت ارتباط موزون و هماهنگ با ديگران، تغيير و اصلاح محيط فردي، اجتماعي و حل تضادها و تمايلات شخصي به طورمنطقي، عادلانه و مناسب</a:t>
            </a:r>
            <a:endParaRPr lang="en-US" sz="2800" b="1" dirty="0">
              <a:cs typeface="B Traffic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6778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i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</a:t>
            </a:r>
            <a:r>
              <a:rPr lang="fa-IR" i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رواني</a:t>
            </a:r>
            <a:r>
              <a:rPr lang="en-US" i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  <a:r>
              <a:rPr lang="fa-IR" i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از دیدگاه</a:t>
            </a:r>
            <a:r>
              <a:rPr lang="en-US" i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  <a:r>
              <a:rPr lang="fa-IR" i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Traffic" panose="00000400000000000000" pitchFamily="2" charset="-78"/>
              </a:rPr>
              <a:t>اريكسون</a:t>
            </a:r>
            <a:endParaRPr lang="en-US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Traffic" panose="00000400000000000000" pitchFamily="2" charset="-78"/>
              </a:rPr>
              <a:t>سلامتي </a:t>
            </a:r>
            <a:r>
              <a:rPr lang="fa-IR" sz="4400" b="1" dirty="0">
                <a:cs typeface="B Traffic" panose="00000400000000000000" pitchFamily="2" charset="-78"/>
              </a:rPr>
              <a:t>تماميت وحدت و يا كمال ”خود“ كه هدف رشد و تكامل در مراحل مختلف زندگي است.</a:t>
            </a:r>
            <a:endParaRPr lang="en-US" sz="44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5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i="1" dirty="0">
                <a:solidFill>
                  <a:srgbClr val="FF0000"/>
                </a:solidFill>
                <a:latin typeface="2  Nazanin"/>
                <a:cs typeface="B Traffic" panose="00000400000000000000" pitchFamily="2" charset="-78"/>
              </a:rPr>
              <a:t>تعريف بهداشت رواني</a:t>
            </a:r>
            <a:endParaRPr lang="en-US" b="1" i="1" dirty="0">
              <a:solidFill>
                <a:srgbClr val="FF0000"/>
              </a:solidFill>
              <a:latin typeface="2  Nazanin"/>
              <a:cs typeface="B Traffic" panose="00000400000000000000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cs typeface="B Traffic" panose="00000400000000000000" pitchFamily="2" charset="-78"/>
              </a:rPr>
              <a:t>از ديدگاه انسان گرايان سلامت رواني عبارتست از رشد كامل استعدادهاي بالقوه فرد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030663"/>
            <a:ext cx="30289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شبکه 4/ برنامه «طعم مطالع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908050"/>
            <a:ext cx="9791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9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r" rtl="1">
              <a:lnSpc>
                <a:spcPct val="150000"/>
              </a:lnSpc>
            </a:pPr>
            <a:r>
              <a:rPr lang="fa-IR" sz="4000" b="1" dirty="0">
                <a:solidFill>
                  <a:prstClr val="black"/>
                </a:solidFill>
                <a:cs typeface="B Traffic" panose="00000400000000000000" pitchFamily="2" charset="-78"/>
              </a:rPr>
              <a:t>به اعتقاد روانكاوان سلامت </a:t>
            </a:r>
            <a:r>
              <a:rPr lang="fa-IR" sz="40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رواني</a:t>
            </a:r>
          </a:p>
          <a:p>
            <a:pPr lvl="0" algn="r" rtl="1">
              <a:lnSpc>
                <a:spcPct val="150000"/>
              </a:lnSpc>
            </a:pPr>
            <a:r>
              <a:rPr lang="fa-IR" sz="40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 </a:t>
            </a:r>
            <a:r>
              <a:rPr lang="fa-IR" sz="4000" b="1" dirty="0">
                <a:solidFill>
                  <a:prstClr val="black"/>
                </a:solidFill>
                <a:cs typeface="B Traffic" panose="00000400000000000000" pitchFamily="2" charset="-78"/>
              </a:rPr>
              <a:t>به مفهوم نداشتن علايمي است </a:t>
            </a:r>
            <a:endParaRPr lang="fa-IR" sz="4000" b="1" dirty="0" smtClean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40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كه </a:t>
            </a:r>
            <a:r>
              <a:rPr lang="fa-IR" sz="4000" b="1" dirty="0">
                <a:solidFill>
                  <a:prstClr val="black"/>
                </a:solidFill>
                <a:cs typeface="B Traffic" panose="00000400000000000000" pitchFamily="2" charset="-78"/>
              </a:rPr>
              <a:t>دلالت بر اختلالاتي مانند </a:t>
            </a:r>
            <a:r>
              <a:rPr lang="fa-IR" sz="40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اضطراب</a:t>
            </a:r>
          </a:p>
          <a:p>
            <a:pPr lvl="0" algn="r" rtl="1">
              <a:lnSpc>
                <a:spcPct val="150000"/>
              </a:lnSpc>
            </a:pPr>
            <a:r>
              <a:rPr lang="fa-IR" sz="40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 </a:t>
            </a:r>
            <a:r>
              <a:rPr lang="fa-IR" sz="4000" b="1" dirty="0">
                <a:solidFill>
                  <a:prstClr val="black"/>
                </a:solidFill>
                <a:cs typeface="B Traffic" panose="00000400000000000000" pitchFamily="2" charset="-78"/>
              </a:rPr>
              <a:t>و افسردگي  </a:t>
            </a:r>
            <a:r>
              <a:rPr lang="fa-IR" sz="4000" b="1" dirty="0" smtClean="0">
                <a:solidFill>
                  <a:prstClr val="black"/>
                </a:solidFill>
                <a:cs typeface="B Traffic" panose="00000400000000000000" pitchFamily="2" charset="-78"/>
              </a:rPr>
              <a:t>  </a:t>
            </a:r>
            <a:r>
              <a:rPr lang="fa-IR" sz="4000" b="1" dirty="0">
                <a:solidFill>
                  <a:prstClr val="black"/>
                </a:solidFill>
                <a:cs typeface="B Traffic" panose="00000400000000000000" pitchFamily="2" charset="-78"/>
              </a:rPr>
              <a:t>مي كند.</a:t>
            </a:r>
            <a:endParaRPr lang="en-US" sz="4000" b="1" dirty="0">
              <a:solidFill>
                <a:prstClr val="black"/>
              </a:solidFill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4000" b="1" dirty="0">
              <a:cs typeface="B Traffic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57462"/>
            <a:ext cx="261937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i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رواني </a:t>
            </a:r>
            <a:r>
              <a:rPr lang="fa-IR" b="1" dirty="0">
                <a:solidFill>
                  <a:srgbClr val="FF0000"/>
                </a:solidFill>
                <a:cs typeface="B Traffic" panose="00000400000000000000" pitchFamily="2" charset="-78"/>
              </a:rPr>
              <a:t>فرويد</a:t>
            </a:r>
            <a:endParaRPr lang="en-US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Traffic" panose="00000400000000000000" pitchFamily="2" charset="-78"/>
              </a:rPr>
              <a:t>تعادل بين ابعاد مختلف شخصيت </a:t>
            </a:r>
            <a:endParaRPr lang="fa-IR" sz="3200" b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(</a:t>
            </a:r>
            <a:r>
              <a:rPr lang="fa-IR" sz="3200" b="1" dirty="0">
                <a:cs typeface="B Traffic" panose="00000400000000000000" pitchFamily="2" charset="-78"/>
              </a:rPr>
              <a:t>نهاد</a:t>
            </a:r>
            <a:r>
              <a:rPr lang="en-US" sz="3200" b="1" dirty="0">
                <a:cs typeface="B Traffic" panose="00000400000000000000" pitchFamily="2" charset="-78"/>
              </a:rPr>
              <a:t> ID</a:t>
            </a:r>
            <a:r>
              <a:rPr lang="fa-IR" sz="3200" b="1" dirty="0">
                <a:cs typeface="B Traffic" panose="00000400000000000000" pitchFamily="2" charset="-78"/>
              </a:rPr>
              <a:t>، خود </a:t>
            </a:r>
            <a:r>
              <a:rPr lang="en-US" sz="3200" b="1" dirty="0">
                <a:cs typeface="B Traffic" panose="00000400000000000000" pitchFamily="2" charset="-78"/>
              </a:rPr>
              <a:t>Ego</a:t>
            </a:r>
            <a:r>
              <a:rPr lang="fa-IR" sz="3200" b="1" dirty="0">
                <a:cs typeface="B Traffic" panose="00000400000000000000" pitchFamily="2" charset="-78"/>
              </a:rPr>
              <a:t> و فراخود </a:t>
            </a:r>
            <a:r>
              <a:rPr lang="en-US" sz="3200" b="1" dirty="0">
                <a:cs typeface="B Traffic" panose="00000400000000000000" pitchFamily="2" charset="-78"/>
              </a:rPr>
              <a:t>Superego</a:t>
            </a:r>
            <a:r>
              <a:rPr lang="fa-IR" sz="3200" b="1" dirty="0">
                <a:cs typeface="B Traffic" panose="00000400000000000000" pitchFamily="2" charset="-78"/>
              </a:rPr>
              <a:t>)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Traffic" panose="00000400000000000000" pitchFamily="2" charset="-78"/>
              </a:rPr>
              <a:t> تعادل بين </a:t>
            </a:r>
            <a:r>
              <a:rPr lang="fa-IR" sz="3200" b="1" dirty="0" smtClean="0">
                <a:cs typeface="B Traffic" panose="00000400000000000000" pitchFamily="2" charset="-78"/>
              </a:rPr>
              <a:t>خودآگاه، نیمه خوداگاه </a:t>
            </a:r>
            <a:r>
              <a:rPr lang="fa-IR" sz="3200" b="1" dirty="0">
                <a:cs typeface="B Traffic" panose="00000400000000000000" pitchFamily="2" charset="-78"/>
              </a:rPr>
              <a:t>و ناخودآگاه</a:t>
            </a:r>
            <a:endParaRPr lang="fa-IR" sz="3200" b="1" i="1" dirty="0">
              <a:cs typeface="B Traffic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538412"/>
            <a:ext cx="19970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رواني هارتمن</a:t>
            </a:r>
            <a:endParaRPr lang="en-US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Traffic" panose="00000400000000000000" pitchFamily="2" charset="-78"/>
              </a:rPr>
              <a:t>واسطه و تعادلي بودن «خود» بين «نهاد</a:t>
            </a:r>
            <a:r>
              <a:rPr lang="fa-IR" sz="3200" b="1" dirty="0" smtClean="0">
                <a:cs typeface="B Traffic" panose="00000400000000000000" pitchFamily="2" charset="-78"/>
              </a:rPr>
              <a:t>»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 </a:t>
            </a:r>
            <a:r>
              <a:rPr lang="fa-IR" sz="3200" b="1" dirty="0">
                <a:cs typeface="B Traffic" panose="00000400000000000000" pitchFamily="2" charset="-78"/>
              </a:rPr>
              <a:t>و «فراخود» كه يا به طور منطقي </a:t>
            </a:r>
            <a:r>
              <a:rPr lang="fa-IR" sz="3200" b="1" dirty="0" smtClean="0">
                <a:cs typeface="B Traffic" panose="00000400000000000000" pitchFamily="2" charset="-78"/>
              </a:rPr>
              <a:t>خواستهاي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 </a:t>
            </a:r>
            <a:r>
              <a:rPr lang="fa-IR" sz="3200" b="1" dirty="0">
                <a:cs typeface="B Traffic" panose="00000400000000000000" pitchFamily="2" charset="-78"/>
              </a:rPr>
              <a:t>نهاد را رد كند يا به طور مطلوبي </a:t>
            </a:r>
            <a:r>
              <a:rPr lang="fa-IR" sz="3200" b="1" dirty="0" smtClean="0">
                <a:cs typeface="B Traffic" panose="00000400000000000000" pitchFamily="2" charset="-78"/>
              </a:rPr>
              <a:t>فراخود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 </a:t>
            </a:r>
            <a:r>
              <a:rPr lang="fa-IR" sz="3200" b="1" dirty="0">
                <a:cs typeface="B Traffic" panose="00000400000000000000" pitchFamily="2" charset="-78"/>
              </a:rPr>
              <a:t>را ارضا نمايد.</a:t>
            </a:r>
            <a:endParaRPr lang="en-US" sz="3200" b="1" dirty="0">
              <a:cs typeface="B Traffic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25700"/>
            <a:ext cx="26352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b="1" i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رواني </a:t>
            </a:r>
            <a:r>
              <a:rPr lang="fa-IR" sz="4800" b="1" dirty="0">
                <a:solidFill>
                  <a:srgbClr val="FF0000"/>
                </a:solidFill>
                <a:cs typeface="B Traffic" panose="00000400000000000000" pitchFamily="2" charset="-78"/>
              </a:rPr>
              <a:t>پركو </a:t>
            </a:r>
            <a:endParaRPr lang="en-US" sz="48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cs typeface="B Traffic" panose="00000400000000000000" pitchFamily="2" charset="-78"/>
              </a:rPr>
              <a:t>تعادل بين تقاضاهاي دروني و واقعيتهاي محيط 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>
                <a:cs typeface="B Traffic" panose="00000400000000000000" pitchFamily="2" charset="-78"/>
              </a:rPr>
              <a:t> بدين منظور فرد بايد موفقيت آميز زندگي كند و بين ارزشها، انگيزه ها، خواسته ها، تواناييها، احساسات و انتظارات تعادل ايجاد كند.</a:t>
            </a:r>
            <a:endParaRPr lang="en-US" sz="36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16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i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رواني </a:t>
            </a:r>
            <a:r>
              <a:rPr lang="fa-IR" sz="4000" b="1" dirty="0">
                <a:solidFill>
                  <a:srgbClr val="FF0000"/>
                </a:solidFill>
                <a:cs typeface="B Traffic" panose="00000400000000000000" pitchFamily="2" charset="-78"/>
              </a:rPr>
              <a:t>كلاب</a:t>
            </a:r>
            <a:endParaRPr lang="en-US" sz="40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>
                <a:cs typeface="B Traffic" panose="00000400000000000000" pitchFamily="2" charset="-78"/>
              </a:rPr>
              <a:t>فردي كه از </a:t>
            </a:r>
            <a:r>
              <a:rPr lang="fa-IR" sz="4000" b="1" i="1" dirty="0">
                <a:cs typeface="B Traffic" panose="00000400000000000000" pitchFamily="2" charset="-78"/>
              </a:rPr>
              <a:t>بهداشت روان مناسب برخوردار است از خود و هويت شخصي خود آگاه است، احساس استقلال و تمايل به درك واقعيت دارد.</a:t>
            </a:r>
            <a:endParaRPr lang="en-US" sz="40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2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i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رواني</a:t>
            </a:r>
            <a:endParaRPr lang="en-US" i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cs typeface="B Traffic" panose="00000400000000000000" pitchFamily="2" charset="-78"/>
              </a:rPr>
              <a:t>در بيشتر </a:t>
            </a:r>
            <a:r>
              <a:rPr lang="fa-IR" sz="3600" b="1" dirty="0" smtClean="0">
                <a:cs typeface="B Traffic" panose="00000400000000000000" pitchFamily="2" charset="-78"/>
              </a:rPr>
              <a:t>تعريف های </a:t>
            </a:r>
            <a:r>
              <a:rPr lang="fa-IR" sz="3600" b="1" i="1" dirty="0">
                <a:cs typeface="B Traffic" panose="00000400000000000000" pitchFamily="2" charset="-78"/>
              </a:rPr>
              <a:t>بهداشت </a:t>
            </a:r>
            <a:r>
              <a:rPr lang="fa-IR" sz="3600" b="1" i="1" dirty="0" smtClean="0">
                <a:cs typeface="B Traffic" panose="00000400000000000000" pitchFamily="2" charset="-78"/>
              </a:rPr>
              <a:t>رواني</a:t>
            </a:r>
          </a:p>
          <a:p>
            <a:pPr algn="r" rtl="1">
              <a:lnSpc>
                <a:spcPct val="150000"/>
              </a:lnSpc>
            </a:pPr>
            <a:r>
              <a:rPr lang="fa-IR" sz="3600" b="1" i="1" dirty="0" smtClean="0">
                <a:cs typeface="B Traffic" panose="00000400000000000000" pitchFamily="2" charset="-78"/>
              </a:rPr>
              <a:t> </a:t>
            </a:r>
            <a:r>
              <a:rPr lang="fa-IR" sz="3600" b="1" i="1" dirty="0">
                <a:cs typeface="B Traffic" panose="00000400000000000000" pitchFamily="2" charset="-78"/>
              </a:rPr>
              <a:t>به مفهوم سلامت روان و براي </a:t>
            </a:r>
            <a:r>
              <a:rPr lang="fa-IR" sz="3600" b="1" i="1" dirty="0" smtClean="0">
                <a:cs typeface="B Traffic" panose="00000400000000000000" pitchFamily="2" charset="-78"/>
              </a:rPr>
              <a:t>بهزيستي</a:t>
            </a:r>
          </a:p>
          <a:p>
            <a:pPr algn="r" rtl="1">
              <a:lnSpc>
                <a:spcPct val="150000"/>
              </a:lnSpc>
            </a:pPr>
            <a:r>
              <a:rPr lang="fa-IR" sz="3600" b="1" i="1" dirty="0" smtClean="0">
                <a:cs typeface="B Traffic" panose="00000400000000000000" pitchFamily="2" charset="-78"/>
              </a:rPr>
              <a:t> </a:t>
            </a:r>
            <a:r>
              <a:rPr lang="fa-IR" sz="3600" b="1" i="1" dirty="0">
                <a:cs typeface="B Traffic" panose="00000400000000000000" pitchFamily="2" charset="-78"/>
              </a:rPr>
              <a:t>و رفاه اجتماعي و سازش منطقي با </a:t>
            </a:r>
            <a:r>
              <a:rPr lang="fa-IR" sz="3600" b="1" i="1" dirty="0" smtClean="0">
                <a:cs typeface="B Traffic" panose="00000400000000000000" pitchFamily="2" charset="-78"/>
              </a:rPr>
              <a:t>مشكلات</a:t>
            </a:r>
          </a:p>
          <a:p>
            <a:pPr algn="r" rtl="1">
              <a:lnSpc>
                <a:spcPct val="150000"/>
              </a:lnSpc>
            </a:pPr>
            <a:r>
              <a:rPr lang="fa-IR" sz="3600" b="1" i="1" dirty="0" smtClean="0">
                <a:cs typeface="B Traffic" panose="00000400000000000000" pitchFamily="2" charset="-78"/>
              </a:rPr>
              <a:t> </a:t>
            </a:r>
            <a:r>
              <a:rPr lang="fa-IR" sz="3600" b="1" i="1" dirty="0">
                <a:cs typeface="B Traffic" panose="00000400000000000000" pitchFamily="2" charset="-78"/>
              </a:rPr>
              <a:t>زندگي مي باشد.</a:t>
            </a:r>
            <a:r>
              <a:rPr lang="fa-IR" sz="3600" b="1" dirty="0">
                <a:cs typeface="B Traffic" panose="00000400000000000000" pitchFamily="2" charset="-78"/>
              </a:rPr>
              <a:t> </a:t>
            </a:r>
            <a:endParaRPr lang="en-US" sz="3600" b="1" dirty="0">
              <a:cs typeface="B Traffic" panose="00000400000000000000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47938"/>
            <a:ext cx="22225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i="1" dirty="0">
                <a:solidFill>
                  <a:srgbClr val="FF0000"/>
                </a:solidFill>
                <a:cs typeface="B Traffic" panose="00000400000000000000" pitchFamily="2" charset="-78"/>
              </a:rPr>
              <a:t>تعريف بهداشت رواني</a:t>
            </a:r>
            <a:endParaRPr lang="en-US" b="1" i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cs typeface="B Traffic" panose="00000400000000000000" pitchFamily="2" charset="-78"/>
              </a:rPr>
              <a:t>به طور كلي مي توان گفت </a:t>
            </a:r>
            <a:r>
              <a:rPr lang="fa-IR" sz="3600" b="1" i="1" dirty="0">
                <a:cs typeface="B Traffic" panose="00000400000000000000" pitchFamily="2" charset="-78"/>
              </a:rPr>
              <a:t>بهداشت </a:t>
            </a:r>
            <a:r>
              <a:rPr lang="fa-IR" sz="3600" b="1" i="1" dirty="0" smtClean="0">
                <a:cs typeface="B Traffic" panose="00000400000000000000" pitchFamily="2" charset="-78"/>
              </a:rPr>
              <a:t>رواني</a:t>
            </a:r>
          </a:p>
          <a:p>
            <a:pPr algn="r" rtl="1">
              <a:lnSpc>
                <a:spcPct val="150000"/>
              </a:lnSpc>
            </a:pPr>
            <a:r>
              <a:rPr lang="fa-IR" sz="3600" b="1" i="1" dirty="0" smtClean="0">
                <a:cs typeface="B Traffic" panose="00000400000000000000" pitchFamily="2" charset="-78"/>
              </a:rPr>
              <a:t> </a:t>
            </a:r>
            <a:r>
              <a:rPr lang="fa-IR" sz="3600" b="1" i="1" dirty="0">
                <a:cs typeface="B Traffic" panose="00000400000000000000" pitchFamily="2" charset="-78"/>
              </a:rPr>
              <a:t>عبارتست از كليه اقداماتي كه به </a:t>
            </a:r>
            <a:r>
              <a:rPr lang="fa-IR" sz="3600" b="1" i="1" dirty="0" smtClean="0">
                <a:cs typeface="B Traffic" panose="00000400000000000000" pitchFamily="2" charset="-78"/>
              </a:rPr>
              <a:t>منظور</a:t>
            </a:r>
          </a:p>
          <a:p>
            <a:pPr algn="r" rtl="1">
              <a:lnSpc>
                <a:spcPct val="150000"/>
              </a:lnSpc>
            </a:pPr>
            <a:r>
              <a:rPr lang="fa-IR" sz="3600" b="1" i="1" dirty="0" smtClean="0">
                <a:cs typeface="B Traffic" panose="00000400000000000000" pitchFamily="2" charset="-78"/>
              </a:rPr>
              <a:t> </a:t>
            </a:r>
            <a:r>
              <a:rPr lang="fa-IR" sz="3600" b="1" i="1" dirty="0">
                <a:cs typeface="B Traffic" panose="00000400000000000000" pitchFamily="2" charset="-78"/>
              </a:rPr>
              <a:t>پيشگيري از ابتلا به </a:t>
            </a:r>
            <a:r>
              <a:rPr lang="fa-IR" sz="3600" b="1" i="1" dirty="0" smtClean="0">
                <a:cs typeface="B Traffic" panose="00000400000000000000" pitchFamily="2" charset="-78"/>
              </a:rPr>
              <a:t>بيماريهاي های </a:t>
            </a:r>
            <a:r>
              <a:rPr lang="fa-IR" sz="3600" b="1" i="1" dirty="0">
                <a:cs typeface="B Traffic" panose="00000400000000000000" pitchFamily="2" charset="-78"/>
              </a:rPr>
              <a:t>رواني، </a:t>
            </a:r>
            <a:endParaRPr lang="fa-IR" sz="3600" b="1" i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i="1" dirty="0" smtClean="0">
                <a:cs typeface="B Traffic" panose="00000400000000000000" pitchFamily="2" charset="-78"/>
              </a:rPr>
              <a:t>كاهش </a:t>
            </a:r>
            <a:r>
              <a:rPr lang="fa-IR" sz="3600" b="1" i="1" dirty="0">
                <a:cs typeface="B Traffic" panose="00000400000000000000" pitchFamily="2" charset="-78"/>
              </a:rPr>
              <a:t>شيوع و عوارض ناشي از </a:t>
            </a:r>
            <a:r>
              <a:rPr lang="fa-IR" sz="3600" b="1" i="1" dirty="0" smtClean="0">
                <a:cs typeface="B Traffic" panose="00000400000000000000" pitchFamily="2" charset="-78"/>
              </a:rPr>
              <a:t>آن ها </a:t>
            </a:r>
            <a:r>
              <a:rPr lang="fa-IR" sz="3600" b="1" i="1" dirty="0">
                <a:cs typeface="B Traffic" panose="00000400000000000000" pitchFamily="2" charset="-78"/>
              </a:rPr>
              <a:t>انجام مي گيرد.</a:t>
            </a:r>
            <a:r>
              <a:rPr lang="fa-IR" sz="3600" b="1" dirty="0">
                <a:cs typeface="B Traffic" panose="00000400000000000000" pitchFamily="2" charset="-78"/>
              </a:rPr>
              <a:t> </a:t>
            </a:r>
            <a:endParaRPr lang="en-US" sz="3600" b="1" dirty="0">
              <a:cs typeface="B Traffic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533650"/>
            <a:ext cx="2552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10972800" cy="1752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altLang="fa-IR" sz="2800" dirty="0" smtClean="0">
                <a:solidFill>
                  <a:srgbClr val="CC0000"/>
                </a:solidFill>
                <a:cs typeface="Titr" pitchFamily="2" charset="-78"/>
              </a:rPr>
              <a:t>تعريف بهداشت رواني در محيط كار</a:t>
            </a:r>
            <a:endParaRPr lang="en-US" altLang="fa-IR" sz="2800" dirty="0" smtClean="0">
              <a:solidFill>
                <a:srgbClr val="CC0000"/>
              </a:solidFill>
              <a:cs typeface="Titr" pitchFamily="2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11379200" cy="4860925"/>
          </a:xfrm>
        </p:spPr>
        <p:txBody>
          <a:bodyPr>
            <a:normAutofit/>
          </a:bodyPr>
          <a:lstStyle/>
          <a:p>
            <a:pPr marL="609600" indent="-609600" algn="r" rtl="1" eaLnBrk="1" hangingPunct="1">
              <a:defRPr/>
            </a:pPr>
            <a:endParaRPr lang="fa-IR" altLang="fa-IR" sz="3200" b="1" dirty="0" smtClean="0">
              <a:latin typeface="Batang" pitchFamily="18" charset="-127"/>
              <a:ea typeface="Batang" pitchFamily="18" charset="-127"/>
              <a:cs typeface="B Traffic" panose="00000400000000000000" pitchFamily="2" charset="-78"/>
            </a:endParaRPr>
          </a:p>
          <a:p>
            <a:pPr marL="609600" indent="-609600" algn="r" rtl="1" eaLnBrk="1" hangingPunct="1">
              <a:defRPr/>
            </a:pPr>
            <a:endParaRPr lang="fa-IR" altLang="fa-IR" sz="3200" b="1" dirty="0" smtClean="0">
              <a:latin typeface="Batang" pitchFamily="18" charset="-127"/>
              <a:ea typeface="Batang" pitchFamily="18" charset="-127"/>
              <a:cs typeface="B Traffic" panose="00000400000000000000" pitchFamily="2" charset="-78"/>
            </a:endParaRPr>
          </a:p>
          <a:p>
            <a:pPr marL="609600" indent="-609600" algn="r" rtl="1" eaLnBrk="1" hangingPunct="1">
              <a:defRPr/>
            </a:pPr>
            <a:r>
              <a:rPr lang="fa-IR" altLang="fa-IR" sz="3200" b="1" dirty="0" smtClean="0">
                <a:latin typeface="Batang" pitchFamily="18" charset="-127"/>
                <a:ea typeface="Batang" pitchFamily="18" charset="-127"/>
                <a:cs typeface="B Traffic" panose="00000400000000000000" pitchFamily="2" charset="-78"/>
              </a:rPr>
              <a:t>مجموعه اقداماتی در جهت :</a:t>
            </a:r>
          </a:p>
          <a:p>
            <a:pPr marL="609600" indent="-609600" algn="r" rtl="1" eaLnBrk="1" hangingPunct="1">
              <a:defRPr/>
            </a:pPr>
            <a:r>
              <a:rPr lang="fa-IR" altLang="fa-IR" sz="3200" b="1" dirty="0" smtClean="0">
                <a:latin typeface="Batang" pitchFamily="18" charset="-127"/>
                <a:ea typeface="Batang" pitchFamily="18" charset="-127"/>
                <a:cs typeface="B Traffic" panose="00000400000000000000" pitchFamily="2" charset="-78"/>
              </a:rPr>
              <a:t>1- پیشگیری از پيدايش اختلالات رواني و رفتاري </a:t>
            </a:r>
          </a:p>
          <a:p>
            <a:pPr marL="609600" indent="-609600" algn="r" rtl="1" eaLnBrk="1" hangingPunct="1">
              <a:defRPr/>
            </a:pPr>
            <a:r>
              <a:rPr lang="fa-IR" altLang="fa-IR" sz="3200" b="1" dirty="0" smtClean="0">
                <a:latin typeface="Batang" pitchFamily="18" charset="-127"/>
                <a:ea typeface="Batang" pitchFamily="18" charset="-127"/>
                <a:cs typeface="B Traffic" panose="00000400000000000000" pitchFamily="2" charset="-78"/>
              </a:rPr>
              <a:t>در كاركنان سازمان </a:t>
            </a:r>
          </a:p>
          <a:p>
            <a:pPr marL="609600" indent="-609600" algn="r" rtl="1" eaLnBrk="1" hangingPunct="1">
              <a:defRPr/>
            </a:pPr>
            <a:r>
              <a:rPr lang="fa-IR" altLang="fa-IR" sz="3200" b="1" dirty="0" smtClean="0">
                <a:latin typeface="Batang" pitchFamily="18" charset="-127"/>
                <a:ea typeface="Batang" pitchFamily="18" charset="-127"/>
                <a:cs typeface="B Traffic" panose="00000400000000000000" pitchFamily="2" charset="-78"/>
              </a:rPr>
              <a:t> 2-سالم سازي فضاي رواني كار به نحوي كه</a:t>
            </a:r>
          </a:p>
          <a:p>
            <a:pPr marL="609600" indent="-609600" algn="r" rtl="1" eaLnBrk="1" hangingPunct="1">
              <a:defRPr/>
            </a:pPr>
            <a:r>
              <a:rPr lang="fa-IR" altLang="fa-IR" sz="3200" b="1" dirty="0" smtClean="0">
                <a:latin typeface="Batang" pitchFamily="18" charset="-127"/>
                <a:ea typeface="Batang" pitchFamily="18" charset="-127"/>
                <a:cs typeface="B Traffic" panose="00000400000000000000" pitchFamily="2" charset="-78"/>
              </a:rPr>
              <a:t> هدف  هاي چند گانه زير تأمين شود: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614613"/>
            <a:ext cx="28098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fa-IR" sz="2800" dirty="0">
                <a:solidFill>
                  <a:srgbClr val="CC0000"/>
                </a:solidFill>
                <a:cs typeface="Titr" pitchFamily="2" charset="-78"/>
              </a:rPr>
              <a:t>تعريف بهداشت رواني در محيط كار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cs typeface="B Traffic" panose="00000400000000000000" pitchFamily="2" charset="-78"/>
              </a:rPr>
              <a:t>1-هيچ يك از كاركنان سازمان به دليل عوامل موجود در سازمان گرفتار اختلال رواني نشوند.</a:t>
            </a:r>
          </a:p>
          <a:p>
            <a:pPr algn="r" rtl="1">
              <a:lnSpc>
                <a:spcPct val="200000"/>
              </a:lnSpc>
            </a:pPr>
            <a:endParaRPr lang="fa-IR" sz="36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9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17664"/>
            <a:ext cx="10972800" cy="4173537"/>
          </a:xfrm>
        </p:spPr>
        <p:txBody>
          <a:bodyPr/>
          <a:lstStyle/>
          <a:p>
            <a:pPr lvl="1" algn="r" rtl="1" eaLnBrk="1" hangingPunct="1">
              <a:lnSpc>
                <a:spcPct val="150000"/>
              </a:lnSpc>
            </a:pPr>
            <a:endParaRPr lang="fa-IR" sz="3200" b="1" dirty="0" smtClean="0">
              <a:cs typeface="B Traffic" panose="00000400000000000000" pitchFamily="2" charset="-78"/>
            </a:endParaRPr>
          </a:p>
          <a:p>
            <a:pPr lvl="1" algn="r" rtl="1" eaLnBrk="1" hangingPunct="1">
              <a:lnSpc>
                <a:spcPct val="15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سلامت دو نوع تعریف دارد :</a:t>
            </a:r>
          </a:p>
          <a:p>
            <a:pPr lvl="1" algn="r" rtl="1" eaLnBrk="1" hangingPunct="1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تعریف منفی</a:t>
            </a:r>
            <a:r>
              <a:rPr lang="fa-IR" sz="3200" b="1" dirty="0" smtClean="0">
                <a:cs typeface="B Traffic" panose="00000400000000000000" pitchFamily="2" charset="-78"/>
              </a:rPr>
              <a:t>: سلامت عبارت از فقدان بیماری</a:t>
            </a:r>
          </a:p>
          <a:p>
            <a:pPr lvl="1" algn="r" rtl="1" eaLnBrk="1" hangingPunct="1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تعریف مثبت </a:t>
            </a:r>
            <a:r>
              <a:rPr lang="fa-IR" sz="3200" b="1" dirty="0" smtClean="0">
                <a:cs typeface="B Traffic" panose="00000400000000000000" pitchFamily="2" charset="-78"/>
              </a:rPr>
              <a:t>: ارتقاء(</a:t>
            </a:r>
            <a:r>
              <a:rPr lang="en-US" sz="3200" b="1" dirty="0">
                <a:cs typeface="B Traffic" panose="00000400000000000000" pitchFamily="2" charset="-78"/>
              </a:rPr>
              <a:t>promotion</a:t>
            </a:r>
            <a:r>
              <a:rPr lang="fa-IR" sz="3200" b="1" dirty="0" smtClean="0">
                <a:cs typeface="B Traffic" panose="00000400000000000000" pitchFamily="2" charset="-78"/>
              </a:rPr>
              <a:t>)بهداشت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168400"/>
            <a:ext cx="10972800" cy="9271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4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سلامت چیست؟</a:t>
            </a:r>
            <a:endParaRPr lang="en-US" sz="4400" dirty="0" smtClean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363788"/>
            <a:ext cx="253365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63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 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latin typeface="Calibri"/>
                <a:ea typeface="Calibri"/>
                <a:cs typeface="B Zar" panose="00000400000000000000" pitchFamily="2" charset="-78"/>
              </a:rPr>
              <a:t>به طور کلی  یک محیط کاری سالم می تواند ارتباط نزدیکی با بهداشت روانی کارکنان خود داشته باشد</a:t>
            </a:r>
            <a:r>
              <a:rPr lang="en-US" b="1" dirty="0">
                <a:latin typeface="Calibri"/>
                <a:ea typeface="Calibri"/>
                <a:cs typeface="B Zar" panose="00000400000000000000" pitchFamily="2" charset="-78"/>
              </a:rPr>
              <a:t>.</a:t>
            </a:r>
            <a:endParaRPr lang="en-US" sz="1800" b="1" dirty="0">
              <a:latin typeface="Calibri"/>
              <a:ea typeface="Calibri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b="1" dirty="0">
                <a:latin typeface="Calibri"/>
                <a:ea typeface="Calibri"/>
                <a:cs typeface="B Zar" panose="00000400000000000000" pitchFamily="2" charset="-78"/>
              </a:rPr>
              <a:t>وقتی از سلامت کارکنان در محیط کار سخن گفته می شود، بیشتر عوامل جسمی و فیزیکی که در محیط کار بر سلامت کارکنان موثر است به ذهن مان متبادر می شود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2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مقدمه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chemeClr val="tx1"/>
                </a:solidFill>
                <a:latin typeface="Calibri"/>
                <a:ea typeface="Calibri"/>
                <a:cs typeface="B Zar" panose="00000400000000000000" pitchFamily="2" charset="-78"/>
              </a:rPr>
              <a:t>عواملی همچون آلودگی داخلی محل کار، شرایط محیطی مانند نور محیط کار، گرمایش و سرمایش محیط کار و … ، اما دسته دیگری از عوامل نیز وجود دارد که بر بهداشت روانی شاغلان تاثیر به سزایی دارد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88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سلامت چیست؟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 eaLnBrk="1" hangingPunct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بعد </a:t>
            </a:r>
            <a:r>
              <a:rPr lang="fa-IR" b="1" dirty="0">
                <a:cs typeface="B Traffic" panose="00000400000000000000" pitchFamily="2" charset="-78"/>
              </a:rPr>
              <a:t>مثبت </a:t>
            </a:r>
            <a:r>
              <a:rPr lang="fa-IR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سلامت </a:t>
            </a:r>
            <a:r>
              <a:rPr lang="fa-IR" b="1" dirty="0" smtClean="0">
                <a:cs typeface="B Traffic" panose="00000400000000000000" pitchFamily="2" charset="-78"/>
              </a:rPr>
              <a:t>که </a:t>
            </a:r>
            <a:r>
              <a:rPr lang="fa-IR" b="1" dirty="0">
                <a:cs typeface="B Traffic" panose="00000400000000000000" pitchFamily="2" charset="-78"/>
              </a:rPr>
              <a:t>سازمان بهداشت جهانی روی آن تاکید دارد </a:t>
            </a:r>
            <a:r>
              <a:rPr lang="fa-IR" b="1" dirty="0" smtClean="0">
                <a:cs typeface="B Traffic" panose="00000400000000000000" pitchFamily="2" charset="-78"/>
              </a:rPr>
              <a:t>:</a:t>
            </a:r>
          </a:p>
          <a:p>
            <a:pPr lvl="1" algn="r" rtl="1" eaLnBrk="1" hangingPunct="1">
              <a:lnSpc>
                <a:spcPct val="200000"/>
              </a:lnSpc>
            </a:pPr>
            <a:r>
              <a:rPr lang="fa-IR" sz="2800" b="1" dirty="0" smtClean="0">
                <a:solidFill>
                  <a:srgbClr val="CC0000"/>
                </a:solidFill>
                <a:cs typeface="B Traffic" panose="00000400000000000000" pitchFamily="2" charset="-78"/>
              </a:rPr>
              <a:t>سلامتی </a:t>
            </a:r>
            <a:r>
              <a:rPr lang="fa-IR" sz="2800" b="1" dirty="0">
                <a:solidFill>
                  <a:srgbClr val="CC0000"/>
                </a:solidFill>
                <a:cs typeface="B Traffic" panose="00000400000000000000" pitchFamily="2" charset="-78"/>
              </a:rPr>
              <a:t>را یک حالت رفاه جسمی،روانی،واجتماعی است ونه فقط فقدان بیماری ویا ناتوانی ،وهیچ کدام بر دیگری برتری </a:t>
            </a:r>
            <a:r>
              <a:rPr lang="fa-IR" sz="2800" b="1" dirty="0" smtClean="0">
                <a:solidFill>
                  <a:srgbClr val="CC0000"/>
                </a:solidFill>
                <a:cs typeface="B Traffic" panose="00000400000000000000" pitchFamily="2" charset="-78"/>
              </a:rPr>
              <a:t>ندارد.</a:t>
            </a:r>
            <a:endParaRPr lang="en-US" sz="2800" b="1" dirty="0">
              <a:solidFill>
                <a:srgbClr val="CC0000"/>
              </a:solidFill>
              <a:cs typeface="B Traffic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3819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مفهوم روان چیست</a:t>
            </a:r>
            <a:endParaRPr lang="fa-IR" sz="54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4800" b="1" dirty="0" smtClean="0">
                <a:cs typeface="B Traffic" panose="00000400000000000000" pitchFamily="2" charset="-78"/>
              </a:rPr>
              <a:t>روان شامل دو بعد اساسی است</a:t>
            </a:r>
          </a:p>
          <a:p>
            <a:pPr algn="r" rtl="1">
              <a:lnSpc>
                <a:spcPct val="150000"/>
              </a:lnSpc>
            </a:pPr>
            <a:r>
              <a:rPr lang="fa-IR" sz="4800" b="1" dirty="0" smtClean="0">
                <a:cs typeface="B Traffic" panose="00000400000000000000" pitchFamily="2" charset="-78"/>
              </a:rPr>
              <a:t>بعد شناختی</a:t>
            </a:r>
          </a:p>
          <a:p>
            <a:pPr algn="r" rtl="1">
              <a:lnSpc>
                <a:spcPct val="150000"/>
              </a:lnSpc>
            </a:pPr>
            <a:r>
              <a:rPr lang="fa-IR" sz="4800" b="1" dirty="0" smtClean="0">
                <a:cs typeface="B Traffic" panose="00000400000000000000" pitchFamily="2" charset="-78"/>
              </a:rPr>
              <a:t>بعد عاطفی</a:t>
            </a:r>
            <a:endParaRPr lang="fa-IR" sz="4800" b="1" dirty="0">
              <a:cs typeface="B Traffic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3579813"/>
            <a:ext cx="38369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965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2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19250"/>
            <a:ext cx="10401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3277</TotalTime>
  <Words>624</Words>
  <Application>Microsoft Office PowerPoint</Application>
  <PresentationFormat>Custom</PresentationFormat>
  <Paragraphs>93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Organic</vt:lpstr>
      <vt:lpstr>PowerPoint Presentation</vt:lpstr>
      <vt:lpstr>PowerPoint Presentation</vt:lpstr>
      <vt:lpstr>سلامت چیست؟</vt:lpstr>
      <vt:lpstr>مقدمه </vt:lpstr>
      <vt:lpstr>مقدمه </vt:lpstr>
      <vt:lpstr>سلامت چیست؟</vt:lpstr>
      <vt:lpstr>مفهوم روان چیست</vt:lpstr>
      <vt:lpstr>PowerPoint Presentation</vt:lpstr>
      <vt:lpstr>PowerPoint Presentation</vt:lpstr>
      <vt:lpstr>سلامت روان چیست؟</vt:lpstr>
      <vt:lpstr>مفهوم سلامت روان :</vt:lpstr>
      <vt:lpstr>   یا به عبارتی سلامت روان حالتی از رفاه است که در آن فرد </vt:lpstr>
      <vt:lpstr>PowerPoint Presentation</vt:lpstr>
      <vt:lpstr>اختلالات روانی در محیط کار </vt:lpstr>
      <vt:lpstr>وقتی که فرد دچار اختلال روانی است  </vt:lpstr>
      <vt:lpstr>تعریف بهداشت</vt:lpstr>
      <vt:lpstr>تعريف بهداشت رواني   : WHO</vt:lpstr>
      <vt:lpstr>تعريف بهداشت رواني از دیدگاه  اريكسون</vt:lpstr>
      <vt:lpstr>تعريف بهداشت رواني</vt:lpstr>
      <vt:lpstr>PowerPoint Presentation</vt:lpstr>
      <vt:lpstr>تعريف بهداشت رواني فرويد</vt:lpstr>
      <vt:lpstr>تعريف بهداشت رواني هارتمن</vt:lpstr>
      <vt:lpstr>تعريف بهداشت رواني پركو </vt:lpstr>
      <vt:lpstr>تعريف بهداشت رواني كلاب</vt:lpstr>
      <vt:lpstr>تعريف بهداشت رواني</vt:lpstr>
      <vt:lpstr>تعريف بهداشت رواني</vt:lpstr>
      <vt:lpstr>تعريف بهداشت رواني در محيط كار</vt:lpstr>
      <vt:lpstr>تعريف بهداشت رواني در محيط كار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184</cp:revision>
  <dcterms:created xsi:type="dcterms:W3CDTF">2020-12-13T21:21:10Z</dcterms:created>
  <dcterms:modified xsi:type="dcterms:W3CDTF">2021-03-22T14:58:05Z</dcterms:modified>
</cp:coreProperties>
</file>